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8" r:id="rId1"/>
  </p:sldMasterIdLst>
  <p:notesMasterIdLst>
    <p:notesMasterId r:id="rId26"/>
  </p:notesMasterIdLst>
  <p:sldIdLst>
    <p:sldId id="256" r:id="rId2"/>
    <p:sldId id="258" r:id="rId3"/>
    <p:sldId id="275" r:id="rId4"/>
    <p:sldId id="283" r:id="rId5"/>
    <p:sldId id="284" r:id="rId6"/>
    <p:sldId id="282" r:id="rId7"/>
    <p:sldId id="285" r:id="rId8"/>
    <p:sldId id="286" r:id="rId9"/>
    <p:sldId id="287" r:id="rId10"/>
    <p:sldId id="278" r:id="rId11"/>
    <p:sldId id="277" r:id="rId12"/>
    <p:sldId id="289" r:id="rId13"/>
    <p:sldId id="279" r:id="rId14"/>
    <p:sldId id="257" r:id="rId15"/>
    <p:sldId id="261" r:id="rId16"/>
    <p:sldId id="270" r:id="rId17"/>
    <p:sldId id="280" r:id="rId18"/>
    <p:sldId id="281" r:id="rId19"/>
    <p:sldId id="271" r:id="rId20"/>
    <p:sldId id="264" r:id="rId21"/>
    <p:sldId id="265" r:id="rId22"/>
    <p:sldId id="288" r:id="rId23"/>
    <p:sldId id="273" r:id="rId24"/>
    <p:sldId id="27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6607" autoAdjust="0"/>
  </p:normalViewPr>
  <p:slideViewPr>
    <p:cSldViewPr snapToGrid="0">
      <p:cViewPr varScale="1">
        <p:scale>
          <a:sx n="49" d="100"/>
          <a:sy n="49" d="100"/>
        </p:scale>
        <p:origin x="72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rojek%20Akhir\analisi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rojek%20Akhir\analisi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benn\Documents\project\outlier_scatter_update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benn\Documents\project\outlier_scatter_update.xlsx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H:\BACKUP%20SKRIPSI%20JANUARI\project\Copy%20of%20outlier_scatter_update.xlsx" TargetMode="External"/><Relationship Id="rId1" Type="http://schemas.openxmlformats.org/officeDocument/2006/relationships/themeOverride" Target="../theme/themeOverride3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H:\BACKUP%20SKRIPSI%20JANUARI\project\Copy%20of%20outlier_scatter_update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Pencilan</c:v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Sheet2!$B$1:$M$1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Mei</c:v>
                </c:pt>
                <c:pt idx="5">
                  <c:v>Jun</c:v>
                </c:pt>
                <c:pt idx="6">
                  <c:v>Jul</c:v>
                </c:pt>
                <c:pt idx="7">
                  <c:v>Ags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Des</c:v>
                </c:pt>
              </c:strCache>
            </c:strRef>
          </c:cat>
          <c:val>
            <c:numRef>
              <c:f>Sheet2!$B$14:$M$14</c:f>
              <c:numCache>
                <c:formatCode>General</c:formatCode>
                <c:ptCount val="12"/>
                <c:pt idx="0">
                  <c:v>4</c:v>
                </c:pt>
                <c:pt idx="1">
                  <c:v>10</c:v>
                </c:pt>
                <c:pt idx="2">
                  <c:v>10</c:v>
                </c:pt>
                <c:pt idx="3">
                  <c:v>0</c:v>
                </c:pt>
                <c:pt idx="4">
                  <c:v>1</c:v>
                </c:pt>
                <c:pt idx="5">
                  <c:v>12</c:v>
                </c:pt>
                <c:pt idx="6">
                  <c:v>4</c:v>
                </c:pt>
                <c:pt idx="7">
                  <c:v>15</c:v>
                </c:pt>
                <c:pt idx="8">
                  <c:v>1</c:v>
                </c:pt>
                <c:pt idx="9">
                  <c:v>2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5238096"/>
        <c:axId val="35237552"/>
      </c:barChart>
      <c:catAx>
        <c:axId val="352380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35237552"/>
        <c:crosses val="autoZero"/>
        <c:auto val="1"/>
        <c:lblAlgn val="ctr"/>
        <c:lblOffset val="100"/>
        <c:noMultiLvlLbl val="0"/>
      </c:catAx>
      <c:valAx>
        <c:axId val="35237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3523809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2423654680402"/>
          <c:y val="3.2368276625465493E-2"/>
          <c:w val="0.84728276643772582"/>
          <c:h val="0.69312477122700267"/>
        </c:manualLayout>
      </c:layout>
      <c:barChart>
        <c:barDir val="col"/>
        <c:grouping val="clustered"/>
        <c:varyColors val="0"/>
        <c:ser>
          <c:idx val="0"/>
          <c:order val="0"/>
          <c:tx>
            <c:v>Pencilan</c:v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Sheet2!$A$2:$A$13</c:f>
              <c:numCache>
                <c:formatCode>General</c:formatCode>
                <c:ptCount val="1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</c:numCache>
            </c:numRef>
          </c:cat>
          <c:val>
            <c:numRef>
              <c:f>Sheet2!$N$2:$N$13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  <c:pt idx="4">
                  <c:v>24</c:v>
                </c:pt>
                <c:pt idx="5">
                  <c:v>7</c:v>
                </c:pt>
                <c:pt idx="6">
                  <c:v>0</c:v>
                </c:pt>
                <c:pt idx="7">
                  <c:v>3</c:v>
                </c:pt>
                <c:pt idx="8">
                  <c:v>5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5241904"/>
        <c:axId val="35245168"/>
      </c:barChart>
      <c:catAx>
        <c:axId val="35241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35245168"/>
        <c:crosses val="autoZero"/>
        <c:auto val="1"/>
        <c:lblAlgn val="ctr"/>
        <c:lblOffset val="100"/>
        <c:noMultiLvlLbl val="0"/>
      </c:catAx>
      <c:valAx>
        <c:axId val="35245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3524190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516773953869429"/>
          <c:y val="3.2314110061103365E-2"/>
          <c:w val="0.87703637415025648"/>
          <c:h val="0.73082157885778265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PAM!$A$2:$A$13</c:f>
              <c:strCache>
                <c:ptCount val="12"/>
                <c:pt idx="0">
                  <c:v>Januari</c:v>
                </c:pt>
                <c:pt idx="1">
                  <c:v>Februari</c:v>
                </c:pt>
                <c:pt idx="2">
                  <c:v>Maret </c:v>
                </c:pt>
                <c:pt idx="3">
                  <c:v>April</c:v>
                </c:pt>
                <c:pt idx="4">
                  <c:v>Mei</c:v>
                </c:pt>
                <c:pt idx="5">
                  <c:v>Juni</c:v>
                </c:pt>
                <c:pt idx="6">
                  <c:v>Juli</c:v>
                </c:pt>
                <c:pt idx="7">
                  <c:v>Agustus</c:v>
                </c:pt>
                <c:pt idx="8">
                  <c:v>September</c:v>
                </c:pt>
                <c:pt idx="9">
                  <c:v>Oktober</c:v>
                </c:pt>
                <c:pt idx="10">
                  <c:v>November</c:v>
                </c:pt>
                <c:pt idx="11">
                  <c:v>Desember</c:v>
                </c:pt>
              </c:strCache>
            </c:strRef>
          </c:cat>
          <c:val>
            <c:numRef>
              <c:f>PAM!$B$2:$B$13</c:f>
              <c:numCache>
                <c:formatCode>General</c:formatCode>
                <c:ptCount val="12"/>
                <c:pt idx="0">
                  <c:v>8</c:v>
                </c:pt>
                <c:pt idx="1">
                  <c:v>22</c:v>
                </c:pt>
                <c:pt idx="2">
                  <c:v>22</c:v>
                </c:pt>
                <c:pt idx="3">
                  <c:v>0</c:v>
                </c:pt>
                <c:pt idx="4">
                  <c:v>0</c:v>
                </c:pt>
                <c:pt idx="5">
                  <c:v>20</c:v>
                </c:pt>
                <c:pt idx="6">
                  <c:v>18</c:v>
                </c:pt>
                <c:pt idx="7">
                  <c:v>27</c:v>
                </c:pt>
                <c:pt idx="8">
                  <c:v>1</c:v>
                </c:pt>
                <c:pt idx="9">
                  <c:v>4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658576"/>
        <c:axId val="2052648784"/>
      </c:barChart>
      <c:catAx>
        <c:axId val="2052658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 b="0">
                    <a:latin typeface="Times New Roman" pitchFamily="18" charset="0"/>
                    <a:cs typeface="Times New Roman" pitchFamily="18" charset="0"/>
                  </a:rPr>
                  <a:t>Januari 2001 - Desember 2012</a:t>
                </a:r>
              </a:p>
            </c:rich>
          </c:tx>
          <c:layout>
            <c:manualLayout>
              <c:xMode val="edge"/>
              <c:yMode val="edge"/>
              <c:x val="0.19600584201168403"/>
              <c:y val="0.91703703703703698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2052648784"/>
        <c:crosses val="autoZero"/>
        <c:auto val="1"/>
        <c:lblAlgn val="ctr"/>
        <c:lblOffset val="100"/>
        <c:noMultiLvlLbl val="0"/>
      </c:catAx>
      <c:valAx>
        <c:axId val="2052648784"/>
        <c:scaling>
          <c:orientation val="minMax"/>
        </c:scaling>
        <c:delete val="0"/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sz="1200" b="0">
                    <a:latin typeface="Times New Roman" pitchFamily="18" charset="0"/>
                    <a:cs typeface="Times New Roman" pitchFamily="18" charset="0"/>
                  </a:rPr>
                  <a:t>Frekuensi</a:t>
                </a:r>
              </a:p>
            </c:rich>
          </c:tx>
          <c:layout>
            <c:manualLayout>
              <c:xMode val="edge"/>
              <c:yMode val="edge"/>
              <c:x val="0.10563906351591781"/>
              <c:y val="2.3436506497053239E-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5265857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3733659015166579E-2"/>
          <c:y val="4.3861799341024799E-2"/>
          <c:w val="0.93550205068297099"/>
          <c:h val="0.76574087438656835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CLARA!$A$2:$A$13</c:f>
              <c:strCache>
                <c:ptCount val="12"/>
                <c:pt idx="0">
                  <c:v>Januari</c:v>
                </c:pt>
                <c:pt idx="1">
                  <c:v>Februari</c:v>
                </c:pt>
                <c:pt idx="2">
                  <c:v>Maret </c:v>
                </c:pt>
                <c:pt idx="3">
                  <c:v>April</c:v>
                </c:pt>
                <c:pt idx="4">
                  <c:v>Mei</c:v>
                </c:pt>
                <c:pt idx="5">
                  <c:v>Juni</c:v>
                </c:pt>
                <c:pt idx="6">
                  <c:v>Juli</c:v>
                </c:pt>
                <c:pt idx="7">
                  <c:v>Agustus</c:v>
                </c:pt>
                <c:pt idx="8">
                  <c:v>September</c:v>
                </c:pt>
                <c:pt idx="9">
                  <c:v>Oktober</c:v>
                </c:pt>
                <c:pt idx="10">
                  <c:v>November</c:v>
                </c:pt>
                <c:pt idx="11">
                  <c:v>Desember</c:v>
                </c:pt>
              </c:strCache>
            </c:strRef>
          </c:cat>
          <c:val>
            <c:numRef>
              <c:f>CLARA!$B$2:$B$13</c:f>
              <c:numCache>
                <c:formatCode>General</c:formatCode>
                <c:ptCount val="12"/>
                <c:pt idx="0">
                  <c:v>4</c:v>
                </c:pt>
                <c:pt idx="1">
                  <c:v>11</c:v>
                </c:pt>
                <c:pt idx="2">
                  <c:v>9</c:v>
                </c:pt>
                <c:pt idx="3">
                  <c:v>0</c:v>
                </c:pt>
                <c:pt idx="4">
                  <c:v>4</c:v>
                </c:pt>
                <c:pt idx="5">
                  <c:v>11</c:v>
                </c:pt>
                <c:pt idx="6">
                  <c:v>18</c:v>
                </c:pt>
                <c:pt idx="7">
                  <c:v>14</c:v>
                </c:pt>
                <c:pt idx="8">
                  <c:v>2</c:v>
                </c:pt>
                <c:pt idx="9">
                  <c:v>2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980353072"/>
        <c:axId val="1980354160"/>
      </c:barChart>
      <c:catAx>
        <c:axId val="19803530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 b="0">
                    <a:latin typeface="Times New Roman" pitchFamily="18" charset="0"/>
                    <a:cs typeface="Times New Roman" pitchFamily="18" charset="0"/>
                  </a:rPr>
                  <a:t>Januari 2001 - Desember 2012</a:t>
                </a:r>
              </a:p>
            </c:rich>
          </c:tx>
          <c:layout>
            <c:manualLayout>
              <c:xMode val="edge"/>
              <c:yMode val="edge"/>
              <c:x val="0.15740535611014725"/>
              <c:y val="0.9169023629535608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980354160"/>
        <c:crosses val="autoZero"/>
        <c:auto val="1"/>
        <c:lblAlgn val="ctr"/>
        <c:lblOffset val="100"/>
        <c:noMultiLvlLbl val="0"/>
      </c:catAx>
      <c:valAx>
        <c:axId val="1980354160"/>
        <c:scaling>
          <c:orientation val="minMax"/>
        </c:scaling>
        <c:delete val="0"/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sz="1200" b="0">
                    <a:latin typeface="Times New Roman" pitchFamily="18" charset="0"/>
                    <a:cs typeface="Times New Roman" pitchFamily="18" charset="0"/>
                  </a:rPr>
                  <a:t>Frekuensi</a:t>
                </a:r>
              </a:p>
            </c:rich>
          </c:tx>
          <c:layout>
            <c:manualLayout>
              <c:xMode val="edge"/>
              <c:yMode val="edge"/>
              <c:x val="7.138961889180892E-2"/>
              <c:y val="2.0248759347942624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8035307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200" b="0">
                <a:latin typeface="Times New Roman" pitchFamily="18" charset="0"/>
                <a:cs typeface="Times New Roman" pitchFamily="18" charset="0"/>
              </a:rPr>
              <a:t>Tahun</a:t>
            </a:r>
          </a:p>
        </c:rich>
      </c:tx>
      <c:layout>
        <c:manualLayout>
          <c:xMode val="edge"/>
          <c:yMode val="edge"/>
          <c:x val="0.42370822397200447"/>
          <c:y val="0.92129629629629661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6405074365704271E-2"/>
          <c:y val="5.1400554097404488E-2"/>
          <c:w val="0.85526159230096233"/>
          <c:h val="0.79558253135024615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PAM_tahun!$A$2:$A$13</c:f>
              <c:numCache>
                <c:formatCode>General</c:formatCode>
                <c:ptCount val="1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</c:numCache>
            </c:numRef>
          </c:cat>
          <c:val>
            <c:numRef>
              <c:f>PAM_tahun!$B$2:$B$13</c:f>
              <c:numCache>
                <c:formatCode>General</c:formatCode>
                <c:ptCount val="12"/>
                <c:pt idx="0">
                  <c:v>0</c:v>
                </c:pt>
                <c:pt idx="1">
                  <c:v>4</c:v>
                </c:pt>
                <c:pt idx="2">
                  <c:v>6</c:v>
                </c:pt>
                <c:pt idx="3">
                  <c:v>7</c:v>
                </c:pt>
                <c:pt idx="4">
                  <c:v>27</c:v>
                </c:pt>
                <c:pt idx="5">
                  <c:v>9</c:v>
                </c:pt>
                <c:pt idx="6">
                  <c:v>2</c:v>
                </c:pt>
                <c:pt idx="7">
                  <c:v>4</c:v>
                </c:pt>
                <c:pt idx="8">
                  <c:v>9</c:v>
                </c:pt>
                <c:pt idx="9">
                  <c:v>2</c:v>
                </c:pt>
                <c:pt idx="10">
                  <c:v>5</c:v>
                </c:pt>
                <c:pt idx="1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243536"/>
        <c:axId val="35232112"/>
      </c:barChart>
      <c:catAx>
        <c:axId val="352435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35232112"/>
        <c:crosses val="autoZero"/>
        <c:auto val="1"/>
        <c:lblAlgn val="ctr"/>
        <c:lblOffset val="100"/>
        <c:noMultiLvlLbl val="0"/>
      </c:catAx>
      <c:valAx>
        <c:axId val="35232112"/>
        <c:scaling>
          <c:orientation val="minMax"/>
        </c:scaling>
        <c:delete val="0"/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sz="1200" b="0">
                    <a:latin typeface="Times New Roman" pitchFamily="18" charset="0"/>
                    <a:cs typeface="Times New Roman" pitchFamily="18" charset="0"/>
                  </a:rPr>
                  <a:t>Frekuensi</a:t>
                </a:r>
              </a:p>
            </c:rich>
          </c:tx>
          <c:layout>
            <c:manualLayout>
              <c:xMode val="edge"/>
              <c:yMode val="edge"/>
              <c:x val="9.1666666666666993E-2"/>
              <c:y val="1.5846821230679545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3524353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071741032370939E-2"/>
          <c:y val="5.1400554097404488E-2"/>
          <c:w val="0.88026159230096157"/>
          <c:h val="0.79095290172061639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CLARA_tahun!$A$2:$A$13</c:f>
              <c:numCache>
                <c:formatCode>General</c:formatCode>
                <c:ptCount val="1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</c:numCache>
            </c:numRef>
          </c:cat>
          <c:val>
            <c:numRef>
              <c:f>CLARA_tahun!$B$2:$B$13</c:f>
              <c:numCache>
                <c:formatCode>General</c:formatCode>
                <c:ptCount val="12"/>
                <c:pt idx="0">
                  <c:v>2</c:v>
                </c:pt>
                <c:pt idx="1">
                  <c:v>7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8</c:v>
                </c:pt>
                <c:pt idx="6">
                  <c:v>1</c:v>
                </c:pt>
                <c:pt idx="7">
                  <c:v>6</c:v>
                </c:pt>
                <c:pt idx="8">
                  <c:v>14</c:v>
                </c:pt>
                <c:pt idx="9">
                  <c:v>0</c:v>
                </c:pt>
                <c:pt idx="10">
                  <c:v>5</c:v>
                </c:pt>
                <c:pt idx="1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80340560"/>
        <c:axId val="1980343280"/>
      </c:barChart>
      <c:catAx>
        <c:axId val="1980340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 b="0"/>
                  <a:t>Tahun</a:t>
                </a:r>
              </a:p>
            </c:rich>
          </c:tx>
          <c:layout>
            <c:manualLayout>
              <c:xMode val="edge"/>
              <c:yMode val="edge"/>
              <c:x val="0.41135520559930072"/>
              <c:y val="0.9222222222222222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80343280"/>
        <c:crosses val="autoZero"/>
        <c:auto val="1"/>
        <c:lblAlgn val="ctr"/>
        <c:lblOffset val="100"/>
        <c:noMultiLvlLbl val="0"/>
      </c:catAx>
      <c:valAx>
        <c:axId val="1980343280"/>
        <c:scaling>
          <c:orientation val="minMax"/>
        </c:scaling>
        <c:delete val="0"/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sz="1200" b="0"/>
                  <a:t>Frekuensi</a:t>
                </a:r>
              </a:p>
            </c:rich>
          </c:tx>
          <c:layout>
            <c:manualLayout>
              <c:xMode val="edge"/>
              <c:yMode val="edge"/>
              <c:x val="8.0555555555555852E-2"/>
              <c:y val="1.5846821230679549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80340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>
          <a:latin typeface="Times New Roman" pitchFamily="18" charset="0"/>
          <a:cs typeface="Times New Roman" pitchFamily="18" charset="0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07326-469D-4080-BFDB-1EB12B78A64B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22D7D-6939-4EB7-8F0F-A66F1A768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58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91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200" smtClean="0">
                <a:latin typeface="Corbel" panose="020B0503020204020204" pitchFamily="34" charset="0"/>
              </a:rPr>
              <a:t>Membersihkan data titik api dari wilayah selain Provinsi Riau pada waktu 2002 hingga 2015</a:t>
            </a:r>
          </a:p>
          <a:p>
            <a:pPr marL="285744" marR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smtClean="0">
                <a:latin typeface="Corbel" panose="020B0503020204020204" pitchFamily="34" charset="0"/>
              </a:rPr>
              <a:t>Memilih atribut data titik api </a:t>
            </a:r>
          </a:p>
          <a:p>
            <a:pPr marL="285744" marR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smtClean="0">
                <a:latin typeface="Corbel" panose="020B0503020204020204" pitchFamily="34" charset="0"/>
              </a:rPr>
              <a:t>Agregasi</a:t>
            </a:r>
            <a:r>
              <a:rPr lang="en-US" sz="1600" smtClean="0">
                <a:latin typeface="Corbel" panose="020B0503020204020204" pitchFamily="34" charset="0"/>
              </a:rPr>
              <a:t> </a:t>
            </a:r>
            <a:r>
              <a:rPr lang="en-US" sz="1200" smtClean="0">
                <a:latin typeface="Corbel" panose="020B0503020204020204" pitchFamily="34" charset="0"/>
              </a:rPr>
              <a:t>data</a:t>
            </a:r>
            <a:endParaRPr lang="en-US" sz="1600" smtClean="0">
              <a:latin typeface="Corbel" panose="020B0503020204020204" pitchFamily="34" charset="0"/>
            </a:endParaRPr>
          </a:p>
          <a:p>
            <a:pPr marL="285744" marR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smtClean="0">
              <a:latin typeface="Corbel" panose="020B0503020204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1200">
              <a:latin typeface="Corbel" panose="020B05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83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Dibikin besar</a:t>
            </a:r>
            <a:r>
              <a:rPr lang="en-US" baseline="0" smtClean="0"/>
              <a:t> ilustrasinya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5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Dibikin besar</a:t>
            </a:r>
            <a:r>
              <a:rPr lang="en-US" baseline="0" smtClean="0"/>
              <a:t> ilustrasinya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1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Ambil</a:t>
            </a:r>
            <a:r>
              <a:rPr lang="en-US" baseline="0" smtClean="0"/>
              <a:t> visualisasi data dari skripsi bentar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56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14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08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Rumusan Masalah </a:t>
            </a:r>
            <a:r>
              <a:rPr lang="en-US" smtClean="0"/>
              <a:t>: </a:t>
            </a:r>
            <a:r>
              <a:rPr 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 pencilan diidentifikasi dari data titik panas menggunakan metode </a:t>
            </a:r>
            <a:r>
              <a:rPr lang="en-US" sz="14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outlier factor</a:t>
            </a:r>
            <a:r>
              <a:rPr 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dan  informasi tentang karakteristik pencilan titik panas. </a:t>
            </a:r>
          </a:p>
          <a:p>
            <a:endParaRPr lang="en-US" sz="14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Tujuan penelitian </a:t>
            </a: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Menentukan pencilan pada data titik panas di Provinsi Riau berdasarkan hasil algoritme </a:t>
            </a:r>
            <a:r>
              <a:rPr 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outlier factor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titik panas di Provinsi Riau, dan</a:t>
            </a:r>
          </a:p>
          <a:p>
            <a:pPr lvl="0"/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Analisis pencilan data titik panas yang dihasilkan berdasarkan aspek lokasi dan waktu.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43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Manfaat: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 ini juga bermanfaat untuk mengidentifikasi wilayah yang beresiko terjadi kebaharan hutan. Hasil yang diperoleh diharapkan dapat bermanfaat dalam pencegahan kebakaran hutan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8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Ruang lingkup </a:t>
            </a: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Pencilan yang dideteksi adalah pencilan lokal.</a:t>
            </a:r>
          </a:p>
          <a:p>
            <a:pPr lvl="0"/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Implementasi menggunakan </a:t>
            </a:r>
            <a:r>
              <a:rPr 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DMwR </a:t>
            </a:r>
            <a:r>
              <a:rPr 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Jangan Bold</a:t>
            </a:r>
            <a:r>
              <a:rPr lang="en-US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89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Perhatikan white space</a:t>
            </a:r>
            <a:r>
              <a:rPr lang="en-US" baseline="0" smtClean="0"/>
              <a:t> antar object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12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Cari tahu lebih lengkap ttg satelit terra dan aqua.</a:t>
            </a:r>
            <a:r>
              <a:rPr lang="en-US" baseline="0" smtClean="0"/>
              <a:t> Dan juga modis?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2D7D-6939-4EB7-8F0F-A66F1A7686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5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353C-AAB0-483E-819F-E455F7D854CF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3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7D6B-FA60-4B98-9E60-7CD762C077EC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2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37E6-1A0E-4047-8F1F-88A89BAD8DAD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2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AFF2-8239-4CB0-8C2D-91651D1D632D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7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25E1-44CF-42DA-A761-040221F9633E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3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05F3-25B7-4170-A769-E4BDEBA1DC5B}" type="datetime1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8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0976-AE08-45A0-95BA-843DAD79C554}" type="datetime1">
              <a:rPr lang="en-US" smtClean="0"/>
              <a:t>6/15/2015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3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5F40-7B72-440A-AD97-BA6D628AFC14}" type="datetime1">
              <a:rPr lang="en-US" smtClean="0"/>
              <a:t>6/15/2015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5E692-C5CF-4F7B-966B-6775CD1EF6D9}" type="datetime1">
              <a:rPr lang="en-US" smtClean="0"/>
              <a:t>6/15/2015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49064-E981-411A-8519-B95A9115B603}" type="datetime1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1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4BE8-20EC-4A3F-A3E0-CCC1EC4BBE03}" type="datetime1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1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4C44B-8700-485A-AC45-EE9C5836077C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9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39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559121"/>
            <a:ext cx="9144000" cy="22988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5064" y="5940858"/>
            <a:ext cx="3686732" cy="717614"/>
          </a:xfrm>
        </p:spPr>
        <p:txBody>
          <a:bodyPr>
            <a:noAutofit/>
          </a:bodyPr>
          <a:lstStyle/>
          <a:p>
            <a:pPr algn="r">
              <a:spcBef>
                <a:spcPts val="0"/>
              </a:spcBef>
            </a:pPr>
            <a:r>
              <a:rPr lang="en-US" sz="1400">
                <a:solidFill>
                  <a:schemeClr val="bg1"/>
                </a:solidFill>
                <a:latin typeface="Cambria" panose="02040503050406030204" pitchFamily="18" charset="0"/>
              </a:rPr>
              <a:t>Shofyan  G64134009</a:t>
            </a:r>
          </a:p>
          <a:p>
            <a:pPr algn="r">
              <a:spcBef>
                <a:spcPts val="0"/>
              </a:spcBef>
            </a:pPr>
            <a:r>
              <a:rPr lang="en-US" sz="1400">
                <a:solidFill>
                  <a:schemeClr val="bg1"/>
                </a:solidFill>
                <a:latin typeface="Cambria" panose="02040503050406030204" pitchFamily="18" charset="0"/>
              </a:rPr>
              <a:t>Dibimbing oleh </a:t>
            </a:r>
            <a:endParaRPr lang="en-US" sz="140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>
              <a:spcBef>
                <a:spcPts val="0"/>
              </a:spcBef>
            </a:pPr>
            <a:r>
              <a:rPr lang="id-ID" sz="1400">
                <a:solidFill>
                  <a:schemeClr val="bg1"/>
                </a:solidFill>
                <a:latin typeface="Cambria" panose="02040503050406030204" pitchFamily="18" charset="0"/>
              </a:rPr>
              <a:t>Dr Imas Sukaesih Sitanggang, S</a:t>
            </a:r>
            <a:r>
              <a:rPr lang="en-US" sz="140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  <a:r>
              <a:rPr lang="id-ID" sz="1400">
                <a:solidFill>
                  <a:schemeClr val="bg1"/>
                </a:solidFill>
                <a:latin typeface="Cambria" panose="02040503050406030204" pitchFamily="18" charset="0"/>
              </a:rPr>
              <a:t>i </a:t>
            </a:r>
            <a:r>
              <a:rPr lang="en-US" sz="1400">
                <a:solidFill>
                  <a:schemeClr val="bg1"/>
                </a:solidFill>
                <a:latin typeface="Cambria" panose="02040503050406030204" pitchFamily="18" charset="0"/>
              </a:rPr>
              <a:t>MKom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0" y="5907293"/>
            <a:ext cx="791424" cy="783573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008753" y="5960373"/>
            <a:ext cx="4334843" cy="717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>
                <a:solidFill>
                  <a:schemeClr val="bg1"/>
                </a:solidFill>
                <a:latin typeface="Cambria" panose="02040503050406030204" pitchFamily="18" charset="0"/>
              </a:rPr>
              <a:t>Departemen Ilmu Kompputer</a:t>
            </a:r>
          </a:p>
          <a:p>
            <a:pPr algn="l">
              <a:spcBef>
                <a:spcPts val="0"/>
              </a:spcBef>
            </a:pPr>
            <a:r>
              <a:rPr lang="en-US" sz="1200">
                <a:solidFill>
                  <a:schemeClr val="bg1"/>
                </a:solidFill>
                <a:latin typeface="Cambria" panose="02040503050406030204" pitchFamily="18" charset="0"/>
              </a:rPr>
              <a:t>Fakultas Ilmu Pengetahuan Alam dan Matematika</a:t>
            </a:r>
          </a:p>
          <a:p>
            <a:pPr algn="l">
              <a:spcBef>
                <a:spcPts val="0"/>
              </a:spcBef>
            </a:pPr>
            <a:r>
              <a:rPr lang="en-US" sz="1200">
                <a:solidFill>
                  <a:schemeClr val="bg1"/>
                </a:solidFill>
                <a:latin typeface="Cambria" panose="02040503050406030204" pitchFamily="18" charset="0"/>
              </a:rPr>
              <a:t>Institut Pertanian Bogor</a:t>
            </a:r>
          </a:p>
          <a:p>
            <a:pPr algn="l">
              <a:spcBef>
                <a:spcPts val="0"/>
              </a:spcBef>
            </a:pPr>
            <a:r>
              <a:rPr lang="en-US" sz="1200">
                <a:solidFill>
                  <a:schemeClr val="bg1"/>
                </a:solidFill>
                <a:latin typeface="Cambria" panose="02040503050406030204" pitchFamily="18" charset="0"/>
              </a:rPr>
              <a:t>2015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162" y="3901848"/>
            <a:ext cx="8220223" cy="2387600"/>
          </a:xfrm>
        </p:spPr>
        <p:txBody>
          <a:bodyPr>
            <a:normAutofit fontScale="90000"/>
          </a:bodyPr>
          <a:lstStyle/>
          <a:p>
            <a:r>
              <a:rPr lang="en-US" sz="3600" b="1" err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Deteksi</a:t>
            </a:r>
            <a:r>
              <a:rPr lang="en-US" sz="3600" b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Pencilan</a:t>
            </a:r>
            <a:r>
              <a:rPr lang="en-US" sz="3600" b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 Data </a:t>
            </a:r>
            <a:r>
              <a:rPr lang="en-US" sz="3600" b="1" err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Titik</a:t>
            </a:r>
            <a:r>
              <a:rPr lang="en-US" sz="3600" b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Api</a:t>
            </a:r>
            <a:r>
              <a:rPr lang="en-US" sz="3600" b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 di </a:t>
            </a:r>
            <a:r>
              <a:rPr lang="en-US" sz="3600" b="1" err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Provinsi</a:t>
            </a:r>
            <a:r>
              <a:rPr lang="en-US" sz="3600" b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 Riau </a:t>
            </a:r>
            <a:r>
              <a:rPr lang="en-US" sz="3600" b="1" err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Menggunakan</a:t>
            </a:r>
            <a:r>
              <a:rPr lang="en-US" sz="3600" b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Algoritme</a:t>
            </a:r>
            <a:r>
              <a:rPr lang="en-US" sz="3600" b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 </a:t>
            </a:r>
            <a:br>
              <a:rPr lang="en-US" sz="3600" b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</a:br>
            <a:r>
              <a:rPr lang="en-US" sz="3600" b="1" i="1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Local Outlier </a:t>
            </a:r>
            <a:r>
              <a:rPr lang="en-US" sz="3600" b="1" i="1" smtClean="0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Factor</a:t>
            </a:r>
            <a:r>
              <a:rPr lang="en-US" smtClean="0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/>
            </a:r>
            <a:br>
              <a:rPr lang="en-US" smtClean="0">
                <a:solidFill>
                  <a:schemeClr val="bg1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</a:br>
            <a:endParaRPr lang="en-US">
              <a:solidFill>
                <a:schemeClr val="bg1"/>
              </a:solidFill>
              <a:latin typeface="Cambria" panose="02040503050406030204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9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r="260"/>
          <a:stretch/>
        </p:blipFill>
        <p:spPr>
          <a:xfrm>
            <a:off x="0" y="0"/>
            <a:ext cx="916975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504543"/>
            <a:ext cx="5280338" cy="707886"/>
          </a:xfrm>
          <a:prstGeom prst="rect">
            <a:avLst/>
          </a:prstGeom>
          <a:solidFill>
            <a:srgbClr val="000000">
              <a:alpha val="97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chemeClr val="bg1"/>
                </a:solidFill>
                <a:latin typeface="Cambria" panose="02040503050406030204" pitchFamily="18" charset="0"/>
              </a:rPr>
              <a:t>Pencilan Titik Panas</a:t>
            </a:r>
            <a:endParaRPr lang="en-US" sz="4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0835" y="2580437"/>
            <a:ext cx="4612784" cy="461665"/>
          </a:xfrm>
          <a:prstGeom prst="rect">
            <a:avLst/>
          </a:prstGeom>
          <a:solidFill>
            <a:srgbClr val="000000">
              <a:alpha val="8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Cambria" panose="02040503050406030204" pitchFamily="18" charset="0"/>
              </a:rPr>
              <a:t>Cahyadarena 2015 K-Medoids</a:t>
            </a:r>
            <a:endParaRPr lang="en-US" sz="24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7109" y="1696146"/>
            <a:ext cx="3492322" cy="461665"/>
          </a:xfrm>
          <a:prstGeom prst="rect">
            <a:avLst/>
          </a:prstGeom>
          <a:solidFill>
            <a:srgbClr val="000000">
              <a:alpha val="9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Cambria" panose="02040503050406030204" pitchFamily="18" charset="0"/>
              </a:rPr>
              <a:t>Baehaki 2014 K-Means</a:t>
            </a:r>
            <a:endParaRPr lang="en-US" sz="24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2314" y="3601830"/>
            <a:ext cx="4985197" cy="461665"/>
          </a:xfrm>
          <a:prstGeom prst="rect">
            <a:avLst/>
          </a:prstGeom>
          <a:solidFill>
            <a:srgbClr val="000000">
              <a:alpha val="8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Cambria" panose="02040503050406030204" pitchFamily="18" charset="0"/>
              </a:rPr>
              <a:t>Shofyan </a:t>
            </a:r>
            <a:r>
              <a:rPr lang="en-US" sz="2400" b="1" smtClean="0">
                <a:solidFill>
                  <a:schemeClr val="bg1"/>
                </a:solidFill>
                <a:latin typeface="Cambria" panose="02040503050406030204" pitchFamily="18" charset="0"/>
              </a:rPr>
              <a:t>2016 </a:t>
            </a:r>
            <a:r>
              <a:rPr lang="en-US" sz="2400" b="1" smtClean="0">
                <a:solidFill>
                  <a:schemeClr val="bg1"/>
                </a:solidFill>
                <a:latin typeface="Cambria" panose="02040503050406030204" pitchFamily="18" charset="0"/>
              </a:rPr>
              <a:t>Local outlier Factor</a:t>
            </a:r>
            <a:endParaRPr lang="en-US" sz="24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92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/>
          <a:stretch/>
        </p:blipFill>
        <p:spPr>
          <a:xfrm>
            <a:off x="-38638" y="0"/>
            <a:ext cx="9182637" cy="688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504543"/>
            <a:ext cx="7814386" cy="707886"/>
          </a:xfrm>
          <a:prstGeom prst="rect">
            <a:avLst/>
          </a:prstGeom>
          <a:solidFill>
            <a:srgbClr val="000000">
              <a:alpha val="5411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chemeClr val="bg1"/>
                </a:solidFill>
                <a:latin typeface="Cambria" panose="02040503050406030204" pitchFamily="18" charset="0"/>
              </a:rPr>
              <a:t>Pencegahan Kebakaran Hutan</a:t>
            </a:r>
            <a:endParaRPr lang="en-US" sz="4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3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84" y="143529"/>
            <a:ext cx="8579797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Rumusan </a:t>
            </a:r>
            <a:r>
              <a:rPr lang="en-US" sz="2800" b="1" smtClean="0"/>
              <a:t>Masalah</a:t>
            </a:r>
          </a:p>
          <a:p>
            <a:r>
              <a:rPr lang="en-US" sz="2800" smtClean="0"/>
              <a:t>Bagaimana </a:t>
            </a:r>
            <a:r>
              <a:rPr lang="en-US" sz="2800"/>
              <a:t>pencilan diidentifikasi dari data titik panas </a:t>
            </a:r>
            <a:r>
              <a:rPr lang="en-US" sz="2800" b="1"/>
              <a:t>menggunakan metode </a:t>
            </a:r>
            <a:r>
              <a:rPr lang="en-US" sz="2800" b="1" i="1"/>
              <a:t>local outlier factor</a:t>
            </a:r>
            <a:r>
              <a:rPr lang="en-US" sz="2800" b="1"/>
              <a:t>  </a:t>
            </a:r>
            <a:r>
              <a:rPr lang="en-US" sz="2800"/>
              <a:t>dan  informasi tentang karakteristik pencilan titik panas. </a:t>
            </a:r>
          </a:p>
          <a:p>
            <a:endParaRPr lang="en-US" sz="2800"/>
          </a:p>
          <a:p>
            <a:r>
              <a:rPr lang="en-US" sz="2800" b="1"/>
              <a:t>Tujuan penelitian </a:t>
            </a:r>
          </a:p>
          <a:p>
            <a:r>
              <a:rPr lang="en-US" sz="2400"/>
              <a:t>1. Menentukan pencilan pada data titik panas di Provinsi Riau berdasarkan hasil algoritme </a:t>
            </a:r>
            <a:r>
              <a:rPr lang="en-US" sz="2400" b="1" i="1"/>
              <a:t>local outlier factor</a:t>
            </a:r>
            <a:r>
              <a:rPr lang="en-US" sz="2400" b="1"/>
              <a:t> </a:t>
            </a:r>
            <a:r>
              <a:rPr lang="en-US" sz="2400"/>
              <a:t>data titik panas di Provinsi Riau, dan</a:t>
            </a:r>
          </a:p>
          <a:p>
            <a:pPr lvl="0"/>
            <a:r>
              <a:rPr lang="en-US" sz="2400"/>
              <a:t>2. Analisis pencilan data titik panas yang dihasilkan berdasarkan aspek lokasi dan </a:t>
            </a:r>
            <a:r>
              <a:rPr lang="en-US" sz="2400"/>
              <a:t>waktu</a:t>
            </a:r>
            <a:r>
              <a:rPr lang="en-US" sz="2400" smtClean="0"/>
              <a:t>.</a:t>
            </a:r>
          </a:p>
          <a:p>
            <a:pPr lvl="0"/>
            <a:endParaRPr lang="en-US" sz="2800" smtClean="0"/>
          </a:p>
          <a:p>
            <a:r>
              <a:rPr lang="en-US" sz="2800" b="1" smtClean="0"/>
              <a:t>Manfaat</a:t>
            </a:r>
          </a:p>
          <a:p>
            <a:r>
              <a:rPr lang="en-US" sz="2400" smtClean="0"/>
              <a:t>Penelitian </a:t>
            </a:r>
            <a:r>
              <a:rPr lang="en-US" sz="2400"/>
              <a:t>ini juga bermanfaat untuk mengidentifikasi wilayah yang beresiko terjadi kebaharan hutan. Hasil yang diperoleh diharapkan dapat bermanfaat dalam </a:t>
            </a:r>
            <a:r>
              <a:rPr lang="en-US" sz="2400" b="1"/>
              <a:t>pencegahan </a:t>
            </a:r>
            <a:r>
              <a:rPr lang="en-US" sz="2400" b="1"/>
              <a:t>kebakaran </a:t>
            </a:r>
            <a:r>
              <a:rPr lang="en-US" sz="2400" b="1" smtClean="0"/>
              <a:t>hutan.</a:t>
            </a:r>
            <a:endParaRPr lang="en-US" sz="2400" b="1"/>
          </a:p>
          <a:p>
            <a:pPr lvl="0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759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86" y="2346760"/>
            <a:ext cx="2008913" cy="1526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47" y="2679902"/>
            <a:ext cx="45777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6" indent="-571486">
              <a:buFont typeface="Arial" panose="020B0604020202020204" pitchFamily="34" charset="0"/>
              <a:buChar char="•"/>
            </a:pPr>
            <a:r>
              <a:rPr lang="en-US" sz="2800" b="1" smtClean="0"/>
              <a:t>Pencilan lokal</a:t>
            </a:r>
            <a:endParaRPr lang="en-US" sz="280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b="1" i="1" smtClean="0"/>
              <a:t> Library</a:t>
            </a:r>
            <a:r>
              <a:rPr lang="en-US" sz="2800" b="1" smtClean="0"/>
              <a:t> </a:t>
            </a:r>
            <a:r>
              <a:rPr lang="en-US" sz="2800" b="1"/>
              <a:t>DMwR </a:t>
            </a:r>
            <a:r>
              <a:rPr lang="en-US" sz="2800" b="1" i="1"/>
              <a:t>package</a:t>
            </a:r>
            <a:r>
              <a:rPr lang="en-US" sz="2800" b="1"/>
              <a:t> R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3200"/>
          </a:p>
        </p:txBody>
      </p:sp>
      <p:sp>
        <p:nvSpPr>
          <p:cNvPr id="9" name="TextBox 8"/>
          <p:cNvSpPr txBox="1"/>
          <p:nvPr/>
        </p:nvSpPr>
        <p:spPr>
          <a:xfrm>
            <a:off x="0" y="682832"/>
            <a:ext cx="9144000" cy="707886"/>
          </a:xfrm>
          <a:prstGeom prst="rect">
            <a:avLst/>
          </a:prstGeom>
          <a:solidFill>
            <a:srgbClr val="000000">
              <a:alpha val="5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bg1"/>
                </a:solidFill>
                <a:latin typeface="Cambria" panose="02040503050406030204" pitchFamily="18" charset="0"/>
              </a:rPr>
              <a:t>Ruang Lingkup</a:t>
            </a:r>
            <a:endParaRPr lang="en-US" sz="4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latin typeface="Cambria" panose="02040503050406030204" pitchFamily="18" charset="0"/>
              </a:rPr>
              <a:t>Tahapan Penelitian</a:t>
            </a:r>
            <a:endParaRPr lang="en-US" b="1">
              <a:latin typeface="Cambria" panose="02040503050406030204" pitchFamily="18" charset="0"/>
            </a:endParaRPr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>
          <a:xfrm>
            <a:off x="6138565" y="6210494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z="1600">
                <a:solidFill>
                  <a:schemeClr val="tx1"/>
                </a:solidFill>
              </a:rPr>
              <a:pPr/>
              <a:t>14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82880" y="3281097"/>
            <a:ext cx="2398884" cy="184324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Deteksi pencilan titik panas menggunakan algoritme  </a:t>
            </a:r>
            <a:r>
              <a:rPr lang="en-US" sz="2000" b="1" i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local outlier factor</a:t>
            </a:r>
            <a:endParaRPr lang="en-US" sz="2000" b="1">
              <a:solidFill>
                <a:schemeClr val="tx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63801" y="2000873"/>
            <a:ext cx="1517964" cy="67023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Praproses data</a:t>
            </a:r>
          </a:p>
        </p:txBody>
      </p:sp>
      <p:sp>
        <p:nvSpPr>
          <p:cNvPr id="26" name="Oval 25"/>
          <p:cNvSpPr/>
          <p:nvPr/>
        </p:nvSpPr>
        <p:spPr>
          <a:xfrm>
            <a:off x="367663" y="1890414"/>
            <a:ext cx="1988287" cy="862279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Mulai</a:t>
            </a:r>
          </a:p>
        </p:txBody>
      </p:sp>
      <p:sp>
        <p:nvSpPr>
          <p:cNvPr id="27" name="Flowchart: Data 26"/>
          <p:cNvSpPr/>
          <p:nvPr/>
        </p:nvSpPr>
        <p:spPr>
          <a:xfrm>
            <a:off x="2896606" y="1929023"/>
            <a:ext cx="3801136" cy="82366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Pengumpulan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 titik panas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97984" y="3367999"/>
            <a:ext cx="2398884" cy="5834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Visualisasi data</a:t>
            </a:r>
          </a:p>
        </p:txBody>
      </p:sp>
      <p:sp>
        <p:nvSpPr>
          <p:cNvPr id="29" name="Oval 28"/>
          <p:cNvSpPr/>
          <p:nvPr/>
        </p:nvSpPr>
        <p:spPr>
          <a:xfrm>
            <a:off x="564822" y="4686544"/>
            <a:ext cx="1872573" cy="98382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70290" y="3351016"/>
            <a:ext cx="2461636" cy="59885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Analisis pencilan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056554" y="2243727"/>
            <a:ext cx="1222269" cy="3570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703506" y="2340857"/>
            <a:ext cx="994237" cy="17856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564196" y="2671101"/>
            <a:ext cx="0" cy="61894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812781" y="3700687"/>
            <a:ext cx="91467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988380" y="3720113"/>
            <a:ext cx="75849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05764" y="3984795"/>
            <a:ext cx="0" cy="464205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26" idx="6"/>
            <a:endCxn id="27" idx="2"/>
          </p:cNvCxnSpPr>
          <p:nvPr/>
        </p:nvCxnSpPr>
        <p:spPr>
          <a:xfrm>
            <a:off x="2355948" y="2321555"/>
            <a:ext cx="920772" cy="193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5"/>
            <a:endCxn id="25" idx="1"/>
          </p:cNvCxnSpPr>
          <p:nvPr/>
        </p:nvCxnSpPr>
        <p:spPr>
          <a:xfrm flipV="1">
            <a:off x="6317628" y="2335989"/>
            <a:ext cx="1046173" cy="486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5" idx="2"/>
          </p:cNvCxnSpPr>
          <p:nvPr/>
        </p:nvCxnSpPr>
        <p:spPr>
          <a:xfrm>
            <a:off x="8122783" y="2671104"/>
            <a:ext cx="20046" cy="609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8" idx="3"/>
          </p:cNvCxnSpPr>
          <p:nvPr/>
        </p:nvCxnSpPr>
        <p:spPr>
          <a:xfrm flipH="1">
            <a:off x="5796868" y="3659715"/>
            <a:ext cx="6860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711972" y="3650441"/>
            <a:ext cx="6860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0" idx="2"/>
            <a:endCxn id="29" idx="0"/>
          </p:cNvCxnSpPr>
          <p:nvPr/>
        </p:nvCxnSpPr>
        <p:spPr>
          <a:xfrm>
            <a:off x="1501108" y="3949868"/>
            <a:ext cx="0" cy="7366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95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5874" y="365126"/>
            <a:ext cx="8249476" cy="1325563"/>
          </a:xfrm>
        </p:spPr>
        <p:txBody>
          <a:bodyPr/>
          <a:lstStyle/>
          <a:p>
            <a:r>
              <a:rPr lang="en-US" b="1" smtClean="0">
                <a:latin typeface="Cambria" panose="02040503050406030204" pitchFamily="18" charset="0"/>
              </a:rPr>
              <a:t>Pengumpulan Data Titik Panas</a:t>
            </a:r>
            <a:endParaRPr lang="en-US" b="1">
              <a:latin typeface="Cambria" panose="02040503050406030204" pitchFamily="18" charset="0"/>
            </a:endParaRPr>
          </a:p>
        </p:txBody>
      </p:sp>
      <p:graphicFrame>
        <p:nvGraphicFramePr>
          <p:cNvPr id="36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613441"/>
              </p:ext>
            </p:extLst>
          </p:nvPr>
        </p:nvGraphicFramePr>
        <p:xfrm>
          <a:off x="5169036" y="1815161"/>
          <a:ext cx="3346314" cy="4389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73157"/>
                <a:gridCol w="1673157"/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LATITUDE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2.0100000000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LONGITUDE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100.4560000000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BRIGHTNESS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314.4000000000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SCAN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1.0000000000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TRACK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1.0000000000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ACQ_DATE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1/7/2001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ACQ_TIME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0358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SATELLITE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CONFIDENCE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61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VERSION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5.1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BRIGHT_T31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300.4000000000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FRP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10.3000000000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>
                <a:solidFill>
                  <a:schemeClr val="tx1"/>
                </a:solidFill>
              </a:rPr>
              <a:pPr/>
              <a:t>15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4" y="2120630"/>
            <a:ext cx="4366139" cy="1459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6544" y="3748111"/>
            <a:ext cx="4285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Januari 2012 – Maret 2015</a:t>
            </a:r>
          </a:p>
        </p:txBody>
      </p:sp>
    </p:spTree>
    <p:extLst>
      <p:ext uri="{BB962C8B-B14F-4D97-AF65-F5344CB8AC3E}">
        <p14:creationId xmlns:p14="http://schemas.microsoft.com/office/powerpoint/2010/main" val="27208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0"/>
          <a:stretch/>
        </p:blipFill>
        <p:spPr>
          <a:xfrm>
            <a:off x="0" y="-19158"/>
            <a:ext cx="9163456" cy="68771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1" y="1690690"/>
            <a:ext cx="4178972" cy="3134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16303"/>
          <a:stretch/>
        </p:blipFill>
        <p:spPr>
          <a:xfrm>
            <a:off x="4561203" y="1690690"/>
            <a:ext cx="4262287" cy="31342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685800" y="36512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Cambria" panose="02040503050406030204" pitchFamily="18" charset="0"/>
              </a:rPr>
              <a:t>Satelit Terra dan Aqua NASA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72532" y="637042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z="1600">
                <a:solidFill>
                  <a:schemeClr val="tx1"/>
                </a:solidFill>
              </a:rPr>
              <a:pPr/>
              <a:t>16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510" y="5059060"/>
            <a:ext cx="8532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Moderate Resolution Imaging Spectrodiometer (MODIS)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0724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685800" y="36512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latin typeface="Cambria" panose="02040503050406030204" pitchFamily="18" charset="0"/>
              </a:rPr>
              <a:t>Praproses Data</a:t>
            </a:r>
            <a:endParaRPr lang="en-US" b="1">
              <a:latin typeface="Cambria" panose="020405030504060302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145253" y="6318905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z="1600">
                <a:solidFill>
                  <a:schemeClr val="tx1"/>
                </a:solidFill>
              </a:rPr>
              <a:pPr/>
              <a:t>17</a:t>
            </a:fld>
            <a:endParaRPr lang="en-US" sz="1600">
              <a:solidFill>
                <a:schemeClr val="tx1"/>
              </a:solidFill>
            </a:endParaRPr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6825345"/>
              </p:ext>
            </p:extLst>
          </p:nvPr>
        </p:nvGraphicFramePr>
        <p:xfrm>
          <a:off x="279996" y="1690689"/>
          <a:ext cx="3346314" cy="4389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73157"/>
                <a:gridCol w="1673157"/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LATITUDE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2.0100000000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LONGITUDE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100.4560000000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BRIGHTNESS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314.4000000000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SCAN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1.0000000000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TRACK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1.0000000000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ACQ_DATE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1/7/2001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ACQ_TIME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0358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SATELLITE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CONFIDENCE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61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VERSION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5.1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BRIGHT_T31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300.4000000000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FRP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10.3000000000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815051"/>
              </p:ext>
            </p:extLst>
          </p:nvPr>
        </p:nvGraphicFramePr>
        <p:xfrm>
          <a:off x="5583671" y="2962140"/>
          <a:ext cx="3346314" cy="101536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73157"/>
                <a:gridCol w="1673157"/>
              </a:tblGrid>
              <a:tr h="26628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LATITUDE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2.0100000000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LONGITUDE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100.4560000000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ACQ_DATE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1/7/2001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018208" y="3065172"/>
            <a:ext cx="1171978" cy="5537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6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285" y="0"/>
            <a:ext cx="9086850" cy="1801634"/>
          </a:xfrm>
        </p:spPr>
        <p:txBody>
          <a:bodyPr>
            <a:normAutofit/>
          </a:bodyPr>
          <a:lstStyle/>
          <a:p>
            <a:pPr lvl="0"/>
            <a:r>
              <a:rPr lang="en-US" sz="3200" b="1" smtClean="0"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Deteksi Pencilan Titik Panas dengan</a:t>
            </a:r>
            <a:br>
              <a:rPr lang="en-US" sz="3200" b="1" smtClean="0"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smtClean="0"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Algoritme  </a:t>
            </a:r>
            <a:r>
              <a:rPr lang="en-US" sz="3200" b="1" i="1" smtClean="0"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 Outlier Factor </a:t>
            </a:r>
            <a:r>
              <a:rPr lang="en-US" altLang="ja-JP" sz="3200" b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Beunig (2000</a:t>
            </a:r>
            <a:r>
              <a:rPr lang="en-US" altLang="ja-JP" sz="3200" b="1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b="1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>
                <a:solidFill>
                  <a:schemeClr val="tx1"/>
                </a:solidFill>
              </a:rPr>
              <a:pPr/>
              <a:t>18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58" y="1797260"/>
            <a:ext cx="7132320" cy="45590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/>
        </p:spPr>
      </p:pic>
      <p:sp>
        <p:nvSpPr>
          <p:cNvPr id="3" name="Oval 2"/>
          <p:cNvSpPr/>
          <p:nvPr/>
        </p:nvSpPr>
        <p:spPr>
          <a:xfrm>
            <a:off x="229643" y="1536970"/>
            <a:ext cx="5743140" cy="532103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91229" y="2462619"/>
            <a:ext cx="1758448" cy="173486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28529" y="4409485"/>
            <a:ext cx="1426630" cy="144521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97664" y="3318224"/>
            <a:ext cx="713566" cy="722863"/>
          </a:xfrm>
          <a:prstGeom prst="ellipse">
            <a:avLst/>
          </a:prstGeom>
          <a:solidFill>
            <a:srgbClr val="FFC000">
              <a:alpha val="47059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05944" y="2724333"/>
            <a:ext cx="713566" cy="722863"/>
          </a:xfrm>
          <a:prstGeom prst="ellipse">
            <a:avLst/>
          </a:prstGeom>
          <a:solidFill>
            <a:srgbClr val="FFC000">
              <a:alpha val="47059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9858" y="2852466"/>
            <a:ext cx="713566" cy="722863"/>
          </a:xfrm>
          <a:prstGeom prst="ellipse">
            <a:avLst/>
          </a:prstGeom>
          <a:solidFill>
            <a:srgbClr val="FFC000">
              <a:alpha val="47059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2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124" y="239235"/>
            <a:ext cx="7465226" cy="797668"/>
          </a:xfrm>
        </p:spPr>
        <p:txBody>
          <a:bodyPr>
            <a:normAutofit/>
          </a:bodyPr>
          <a:lstStyle/>
          <a:p>
            <a:pPr lvl="0"/>
            <a:r>
              <a:rPr lang="en-US" sz="3200" b="1" i="1" smtClean="0"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 Outlier Factor </a:t>
            </a:r>
            <a:r>
              <a:rPr lang="en-US" altLang="ja-JP" sz="3200" b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Beunig (2000</a:t>
            </a:r>
            <a:r>
              <a:rPr lang="en-US" altLang="ja-JP" sz="3200" b="1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b="1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>
                <a:solidFill>
                  <a:schemeClr val="tx1"/>
                </a:solidFill>
              </a:rPr>
              <a:pPr/>
              <a:t>19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3975" y="1158340"/>
            <a:ext cx="9437524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457189" defTabSz="914377"/>
            <a:r>
              <a:rPr lang="en-US" altLang="ja-JP" sz="240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Sebuah objek </a:t>
            </a:r>
            <a:r>
              <a:rPr lang="en-US" altLang="ja-JP" sz="2400" i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 outlier factor </a:t>
            </a:r>
            <a:r>
              <a:rPr lang="en-US" altLang="ja-JP" sz="240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adalah rasio rataan dari o </a:t>
            </a:r>
          </a:p>
          <a:p>
            <a:pPr defTabSz="914377"/>
            <a:r>
              <a:rPr lang="en-US" altLang="ja-JP" sz="240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degan jarak k-ketetanggan lokal terdekat. </a:t>
            </a:r>
            <a:r>
              <a:rPr lang="en-US" altLang="ja-JP" sz="200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Beunig (2000):</a:t>
            </a:r>
            <a:endParaRPr lang="en-US" altLang="ja-JP">
              <a:latin typeface="Cambria" panose="02040503050406030204" pitchFamily="18" charset="0"/>
            </a:endParaRPr>
          </a:p>
          <a:p>
            <a:pPr indent="457189" defTabSz="914377"/>
            <a:endParaRPr lang="en-US" altLang="ja-JP" sz="2000">
              <a:latin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24" y="2340232"/>
            <a:ext cx="6669971" cy="1409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148" t="19132" r="14042" b="12591"/>
          <a:stretch/>
        </p:blipFill>
        <p:spPr>
          <a:xfrm>
            <a:off x="2118565" y="3893167"/>
            <a:ext cx="4533091" cy="894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1586" b="19229"/>
          <a:stretch/>
        </p:blipFill>
        <p:spPr>
          <a:xfrm>
            <a:off x="1319611" y="4931585"/>
            <a:ext cx="6131000" cy="17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0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0" y="208085"/>
            <a:ext cx="4598427" cy="4598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0" y="4933460"/>
            <a:ext cx="1844864" cy="1844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81" y="169450"/>
            <a:ext cx="4032324" cy="4637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7205" y="3434811"/>
            <a:ext cx="1844863" cy="4842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47" y="4933460"/>
            <a:ext cx="1844864" cy="18448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4240" y="5471171"/>
            <a:ext cx="4598427" cy="707886"/>
          </a:xfrm>
          <a:prstGeom prst="rect">
            <a:avLst/>
          </a:prstGeom>
          <a:solidFill>
            <a:srgbClr val="000000">
              <a:alpha val="5411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mbria" panose="02040503050406030204" pitchFamily="18" charset="0"/>
              </a:rPr>
              <a:t>Kebakaran </a:t>
            </a:r>
            <a:r>
              <a:rPr lang="en-US" sz="4000" b="1" smtClean="0">
                <a:solidFill>
                  <a:schemeClr val="bg1"/>
                </a:solidFill>
                <a:latin typeface="Cambria" panose="02040503050406030204" pitchFamily="18" charset="0"/>
              </a:rPr>
              <a:t>Hutan</a:t>
            </a:r>
            <a:endParaRPr lang="en-US" sz="4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84821" y="197146"/>
            <a:ext cx="5052303" cy="1325563"/>
          </a:xfrm>
        </p:spPr>
        <p:txBody>
          <a:bodyPr/>
          <a:lstStyle/>
          <a:p>
            <a:r>
              <a:rPr lang="en-US" b="1" smtClean="0">
                <a:latin typeface="Cambria" panose="02040503050406030204" pitchFamily="18" charset="0"/>
              </a:rPr>
              <a:t>Visualisasi Data</a:t>
            </a:r>
            <a:endParaRPr lang="en-US" b="1">
              <a:latin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>
                <a:solidFill>
                  <a:schemeClr val="tx1"/>
                </a:solidFill>
              </a:rPr>
              <a:pPr/>
              <a:t>20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"/>
          <a:stretch/>
        </p:blipFill>
        <p:spPr>
          <a:xfrm>
            <a:off x="1717894" y="1522709"/>
            <a:ext cx="5519230" cy="50016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1224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latin typeface="Cambria" panose="02040503050406030204" pitchFamily="18" charset="0"/>
              </a:rPr>
              <a:t>Analisis Pencilan</a:t>
            </a:r>
            <a:endParaRPr lang="en-US" b="1">
              <a:latin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>
                <a:solidFill>
                  <a:schemeClr val="tx1"/>
                </a:solidFill>
              </a:rPr>
              <a:pPr/>
              <a:t>21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" name="Snip Diagonal Corner Rectangle 6"/>
          <p:cNvSpPr/>
          <p:nvPr/>
        </p:nvSpPr>
        <p:spPr>
          <a:xfrm flipH="1">
            <a:off x="3209711" y="4207673"/>
            <a:ext cx="2611538" cy="745788"/>
          </a:xfrm>
          <a:prstGeom prst="snip2DiagRect">
            <a:avLst>
              <a:gd name="adj1" fmla="val 16667"/>
              <a:gd name="adj2" fmla="val 1904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Variasi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Musim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Snip Diagonal Corner Rectangle 7"/>
          <p:cNvSpPr/>
          <p:nvPr/>
        </p:nvSpPr>
        <p:spPr>
          <a:xfrm flipH="1">
            <a:off x="3209710" y="3301649"/>
            <a:ext cx="2611539" cy="850648"/>
          </a:xfrm>
          <a:prstGeom prst="snip2DiagRect">
            <a:avLst>
              <a:gd name="adj1" fmla="val 17857"/>
              <a:gd name="adj2" fmla="val 20239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Tren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Sekuler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Snip Diagonal Corner Rectangle 8"/>
          <p:cNvSpPr/>
          <p:nvPr/>
        </p:nvSpPr>
        <p:spPr>
          <a:xfrm flipH="1">
            <a:off x="3209709" y="5008837"/>
            <a:ext cx="2611539" cy="784862"/>
          </a:xfrm>
          <a:prstGeom prst="snip2DiagRect">
            <a:avLst>
              <a:gd name="adj1" fmla="val 14286"/>
              <a:gd name="adj2" fmla="val 1547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Variasi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Irreguler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91208" y="1957969"/>
            <a:ext cx="9144000" cy="1076400"/>
            <a:chOff x="0" y="0"/>
            <a:chExt cx="10740683" cy="10764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0740683" cy="10764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0" y="0"/>
              <a:ext cx="10740683" cy="1076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1017" tIns="40640" rIns="227584" bIns="40640" numCol="1" spcCol="1270" anchor="t" anchorCtr="0">
              <a:noAutofit/>
            </a:bodyPr>
            <a:lstStyle/>
            <a:p>
              <a:pPr marL="285744" lvl="1" indent="-285744" defTabSz="1422364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r>
                <a:rPr lang="en-US" sz="3200"/>
                <a:t>Dekomposisi frekuensi data titik panas </a:t>
              </a:r>
              <a:r>
                <a:rPr lang="en-US" sz="3200" dirty="0" err="1"/>
                <a:t>untuk</a:t>
              </a:r>
              <a:r>
                <a:rPr lang="en-US" sz="3200" dirty="0"/>
                <a:t> </a:t>
              </a:r>
              <a:r>
                <a:rPr lang="en-US" sz="3200" dirty="0" err="1"/>
                <a:t>mengetahui</a:t>
              </a:r>
              <a:r>
                <a:rPr lang="en-US" sz="3200" dirty="0"/>
                <a:t> </a:t>
              </a:r>
              <a:r>
                <a:rPr lang="en-US" sz="3200" dirty="0" err="1"/>
                <a:t>komponen</a:t>
              </a:r>
              <a:r>
                <a:rPr lang="en-US" sz="3200" dirty="0"/>
                <a:t> data </a:t>
              </a:r>
              <a:r>
                <a:rPr lang="en-US" sz="3200" i="1" dirty="0"/>
                <a:t>time series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88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458200" y="6172200"/>
            <a:ext cx="533400" cy="736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1524000" cy="1524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C2675-AB8F-452D-B559-6F85DDD92BB7}" type="slidenum">
              <a:rPr lang="en-US" sz="1800" smtClean="0">
                <a:solidFill>
                  <a:schemeClr val="tx1"/>
                </a:solidFill>
              </a:rPr>
              <a:t>22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1962834"/>
            <a:ext cx="58938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Intel(R) Core(TM) i7-5500U  </a:t>
            </a:r>
            <a:r>
              <a:rPr lang="en-US" sz="2800"/>
              <a:t>2.40GHz </a:t>
            </a:r>
            <a:endParaRPr lang="en-US" sz="2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/>
              <a:t>RAM </a:t>
            </a:r>
            <a:r>
              <a:rPr lang="en-US" sz="2800"/>
              <a:t>12288 MB.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91" y="3434575"/>
            <a:ext cx="1196411" cy="128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91" y="5044440"/>
            <a:ext cx="1394509" cy="1280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44" y="5023901"/>
            <a:ext cx="1554480" cy="1554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255439"/>
            <a:ext cx="1563624" cy="1737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72545"/>
            <a:ext cx="2046260" cy="1554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8" t="15001" r="24999" b="15101"/>
          <a:stretch/>
        </p:blipFill>
        <p:spPr>
          <a:xfrm>
            <a:off x="961626" y="4902926"/>
            <a:ext cx="1345570" cy="1645920"/>
          </a:xfrm>
          <a:prstGeom prst="rect">
            <a:avLst/>
          </a:prstGeom>
        </p:spPr>
      </p:pic>
      <p:sp>
        <p:nvSpPr>
          <p:cNvPr id="15" name="Title 4"/>
          <p:cNvSpPr txBox="1">
            <a:spLocks/>
          </p:cNvSpPr>
          <p:nvPr/>
        </p:nvSpPr>
        <p:spPr>
          <a:xfrm>
            <a:off x="800862" y="38930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Cambria" panose="02040503050406030204" pitchFamily="18" charset="0"/>
              </a:rPr>
              <a:t>Lingkungan Pengembang</a:t>
            </a:r>
            <a:endParaRPr lang="en-US" b="1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1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795390"/>
              </p:ext>
            </p:extLst>
          </p:nvPr>
        </p:nvGraphicFramePr>
        <p:xfrm>
          <a:off x="0" y="-30252"/>
          <a:ext cx="9144002" cy="6953411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674254"/>
                <a:gridCol w="951864"/>
                <a:gridCol w="822447"/>
                <a:gridCol w="822447"/>
                <a:gridCol w="925252"/>
                <a:gridCol w="925252"/>
                <a:gridCol w="765333"/>
                <a:gridCol w="791603"/>
                <a:gridCol w="791603"/>
                <a:gridCol w="673947"/>
              </a:tblGrid>
              <a:tr h="335509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8" marR="48928" marT="0" marB="0" anchor="ctr"/>
                </a:tc>
                <a:tc gridSpan="9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Tahun 2015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1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April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Mei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Juni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Juli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Agus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Sept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Okt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Nov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</a:tr>
              <a:tr h="48561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Penyusunan proposal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</a:tr>
              <a:tr h="48196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Pengumpulan data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</a:tr>
              <a:tr h="48196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Praproses data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</a:tr>
              <a:tr h="335509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Kolokium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</a:tr>
              <a:tr h="722943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Implementasi Local outlier factor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</a:tr>
              <a:tr h="722943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Evaluasi hasil penelitian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</a:tr>
              <a:tr h="963926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Penyusunan skripsi dan makalah seminar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</a:tr>
              <a:tr h="335509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Seminar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</a:tr>
              <a:tr h="48196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Sidang tugas akhir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</a:tr>
              <a:tr h="722943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Revisi Skripsi dan penyelesaian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35509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Lulus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(SKL)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28" marR="48928" marT="0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504543"/>
            <a:ext cx="9144000" cy="707886"/>
          </a:xfrm>
          <a:prstGeom prst="rect">
            <a:avLst/>
          </a:prstGeom>
          <a:solidFill>
            <a:srgbClr val="000000">
              <a:alpha val="5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bg1"/>
                </a:solidFill>
                <a:latin typeface="Cambria" panose="02040503050406030204" pitchFamily="18" charset="0"/>
              </a:rPr>
              <a:t>Terima kasih</a:t>
            </a:r>
            <a:endParaRPr lang="en-US" sz="4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85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5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504543"/>
            <a:ext cx="6349285" cy="707886"/>
          </a:xfrm>
          <a:prstGeom prst="rect">
            <a:avLst/>
          </a:prstGeom>
          <a:solidFill>
            <a:srgbClr val="000000">
              <a:alpha val="5411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chemeClr val="bg1"/>
                </a:solidFill>
                <a:latin typeface="Cambria" panose="02040503050406030204" pitchFamily="18" charset="0"/>
              </a:rPr>
              <a:t>Setelah Kebakaran Hutan</a:t>
            </a:r>
            <a:endParaRPr lang="en-US" sz="4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0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Content Placeholder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7" b="3695"/>
          <a:stretch/>
        </p:blipFill>
        <p:spPr>
          <a:xfrm>
            <a:off x="207558" y="1079433"/>
            <a:ext cx="8728883" cy="56420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196449"/>
            <a:ext cx="9144000" cy="707886"/>
          </a:xfrm>
          <a:prstGeom prst="rect">
            <a:avLst/>
          </a:prstGeom>
          <a:solidFill>
            <a:srgbClr val="000000">
              <a:alpha val="5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bg1"/>
                </a:solidFill>
                <a:latin typeface="Cambria" panose="02040503050406030204" pitchFamily="18" charset="0"/>
              </a:rPr>
              <a:t>Pendekatan Collective Outlier</a:t>
            </a:r>
            <a:endParaRPr lang="en-US" sz="4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9811"/>
            <a:ext cx="3492322" cy="461665"/>
          </a:xfrm>
          <a:prstGeom prst="rect">
            <a:avLst/>
          </a:prstGeom>
          <a:solidFill>
            <a:srgbClr val="000000">
              <a:alpha val="9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Cambria" panose="02040503050406030204" pitchFamily="18" charset="0"/>
              </a:rPr>
              <a:t>Baehaki 2014 K-Means</a:t>
            </a:r>
            <a:endParaRPr lang="en-US" sz="24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5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196449"/>
            <a:ext cx="9144000" cy="707886"/>
          </a:xfrm>
          <a:prstGeom prst="rect">
            <a:avLst/>
          </a:prstGeom>
          <a:solidFill>
            <a:srgbClr val="000000">
              <a:alpha val="5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bg1"/>
                </a:solidFill>
                <a:latin typeface="Cambria" panose="02040503050406030204" pitchFamily="18" charset="0"/>
              </a:rPr>
              <a:t>Pendekatan Global Outlier</a:t>
            </a:r>
            <a:endParaRPr lang="en-US" sz="4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4" b="3468"/>
          <a:stretch/>
        </p:blipFill>
        <p:spPr>
          <a:xfrm>
            <a:off x="366610" y="1010837"/>
            <a:ext cx="8543925" cy="5710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880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5098" y="2190649"/>
            <a:ext cx="8968902" cy="4348264"/>
            <a:chOff x="11733773" y="21283028"/>
            <a:chExt cx="9401068" cy="2766885"/>
          </a:xfrm>
        </p:grpSpPr>
        <p:graphicFrame>
          <p:nvGraphicFramePr>
            <p:cNvPr id="14" name="Chart 1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69782374"/>
                </p:ext>
              </p:extLst>
            </p:nvPr>
          </p:nvGraphicFramePr>
          <p:xfrm>
            <a:off x="11733773" y="21306713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5" name="Chart 1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59214776"/>
                </p:ext>
              </p:extLst>
            </p:nvPr>
          </p:nvGraphicFramePr>
          <p:xfrm>
            <a:off x="16562841" y="212830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7" name="TextBox 16"/>
          <p:cNvSpPr txBox="1"/>
          <p:nvPr/>
        </p:nvSpPr>
        <p:spPr>
          <a:xfrm>
            <a:off x="0" y="682832"/>
            <a:ext cx="9144000" cy="707886"/>
          </a:xfrm>
          <a:prstGeom prst="rect">
            <a:avLst/>
          </a:prstGeom>
          <a:solidFill>
            <a:srgbClr val="000000">
              <a:alpha val="5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bg1"/>
                </a:solidFill>
                <a:latin typeface="Cambria" panose="02040503050406030204" pitchFamily="18" charset="0"/>
              </a:rPr>
              <a:t>Distribusi Pencilan K-means</a:t>
            </a:r>
            <a:endParaRPr lang="en-US" sz="4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0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274270"/>
            <a:ext cx="9144000" cy="707886"/>
          </a:xfrm>
          <a:prstGeom prst="rect">
            <a:avLst/>
          </a:prstGeom>
          <a:solidFill>
            <a:srgbClr val="000000">
              <a:alpha val="5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bg1"/>
                </a:solidFill>
                <a:latin typeface="Cambria" panose="02040503050406030204" pitchFamily="18" charset="0"/>
              </a:rPr>
              <a:t>Pendekatan K-medoid PAM </a:t>
            </a:r>
            <a:endParaRPr lang="en-US" sz="4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Description: PAM_outlie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915" y="1190883"/>
            <a:ext cx="8852170" cy="4886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5915" y="6259811"/>
            <a:ext cx="4533089" cy="461665"/>
          </a:xfrm>
          <a:prstGeom prst="rect">
            <a:avLst/>
          </a:prstGeom>
          <a:solidFill>
            <a:srgbClr val="000000">
              <a:alpha val="8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Cambria" panose="02040503050406030204" pitchFamily="18" charset="0"/>
              </a:rPr>
              <a:t>Cahyadarena 2015 K-Medoids</a:t>
            </a:r>
            <a:endParaRPr lang="en-US" sz="24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09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682832"/>
            <a:ext cx="9144000" cy="707886"/>
          </a:xfrm>
          <a:prstGeom prst="rect">
            <a:avLst/>
          </a:prstGeom>
          <a:solidFill>
            <a:srgbClr val="000000">
              <a:alpha val="5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bg1"/>
                </a:solidFill>
                <a:latin typeface="Cambria" panose="02040503050406030204" pitchFamily="18" charset="0"/>
              </a:rPr>
              <a:t>Pendekatan K-medoid CLARA</a:t>
            </a:r>
            <a:endParaRPr lang="en-US" sz="40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 descr="Description: CLARA_outlie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643" y="1770433"/>
            <a:ext cx="8852170" cy="414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76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6273225"/>
            <a:ext cx="9144000" cy="584775"/>
          </a:xfrm>
          <a:prstGeom prst="rect">
            <a:avLst/>
          </a:prstGeom>
          <a:solidFill>
            <a:srgbClr val="000000">
              <a:alpha val="5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chemeClr val="bg1"/>
                </a:solidFill>
                <a:latin typeface="Cambria" panose="02040503050406030204" pitchFamily="18" charset="0"/>
              </a:rPr>
              <a:t>Distribusi Penncilan PAM &amp; CLARA</a:t>
            </a:r>
            <a:endParaRPr lang="en-US" sz="3200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2348858"/>
              </p:ext>
            </p:extLst>
          </p:nvPr>
        </p:nvGraphicFramePr>
        <p:xfrm>
          <a:off x="0" y="294869"/>
          <a:ext cx="4260715" cy="3284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089164"/>
              </p:ext>
            </p:extLst>
          </p:nvPr>
        </p:nvGraphicFramePr>
        <p:xfrm>
          <a:off x="4572000" y="692812"/>
          <a:ext cx="4499610" cy="2670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3984"/>
              </p:ext>
            </p:extLst>
          </p:nvPr>
        </p:nvGraphicFramePr>
        <p:xfrm>
          <a:off x="0" y="3609976"/>
          <a:ext cx="4575175" cy="2663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 descr="Title: Tahun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951845"/>
              </p:ext>
            </p:extLst>
          </p:nvPr>
        </p:nvGraphicFramePr>
        <p:xfrm>
          <a:off x="4572000" y="3485287"/>
          <a:ext cx="4575175" cy="274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918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</TotalTime>
  <Words>602</Words>
  <Application>Microsoft Office PowerPoint</Application>
  <PresentationFormat>On-screen Show (4:3)</PresentationFormat>
  <Paragraphs>297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Cambria</vt:lpstr>
      <vt:lpstr>Corbel</vt:lpstr>
      <vt:lpstr>Segoe UI Semilight</vt:lpstr>
      <vt:lpstr>Times New Roman</vt:lpstr>
      <vt:lpstr>Office Theme</vt:lpstr>
      <vt:lpstr>Deteksi Pencilan Data Titik Api di Provinsi Riau Menggunakan Algoritme  Local Outlier Factor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Tahapan Penelitian</vt:lpstr>
      <vt:lpstr>Pengumpulan Data Titik Panas</vt:lpstr>
      <vt:lpstr>PowerPoint Presentation</vt:lpstr>
      <vt:lpstr>PowerPoint Presentation</vt:lpstr>
      <vt:lpstr>Deteksi Pencilan Titik Panas dengan Algoritme  Local Outlier Factor Beunig (2000)</vt:lpstr>
      <vt:lpstr>Local Outlier Factor Beunig (2000)</vt:lpstr>
      <vt:lpstr>Visualisasi Data</vt:lpstr>
      <vt:lpstr>Analisis Pencilan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Deteksi Pencilan Data Titik Api di Provinsi Riau Menggunakan Algoritme  Local Outlier Factor </dc:title>
  <dc:creator>shofyan sky</dc:creator>
  <cp:lastModifiedBy>shofyan sky</cp:lastModifiedBy>
  <cp:revision>48</cp:revision>
  <dcterms:created xsi:type="dcterms:W3CDTF">2015-05-19T11:55:05Z</dcterms:created>
  <dcterms:modified xsi:type="dcterms:W3CDTF">2015-06-15T16:45:29Z</dcterms:modified>
</cp:coreProperties>
</file>